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61" r:id="rId2"/>
    <p:sldId id="292" r:id="rId3"/>
    <p:sldId id="433" r:id="rId4"/>
    <p:sldId id="434" r:id="rId5"/>
    <p:sldId id="265" r:id="rId6"/>
    <p:sldId id="435" r:id="rId7"/>
    <p:sldId id="436" r:id="rId8"/>
    <p:sldId id="437" r:id="rId9"/>
    <p:sldId id="438" r:id="rId10"/>
    <p:sldId id="439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11/7/2014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2"/>
            <a:ext cx="8458200" cy="1222375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en-US" altLang="ko-KR" sz="54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JSP </a:t>
            </a:r>
            <a:r>
              <a:rPr lang="ko-KR" altLang="en-US" sz="54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로직의 모듈화</a:t>
            </a:r>
            <a:r>
              <a:rPr lang="en-US" altLang="ko-KR" sz="54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-</a:t>
            </a:r>
            <a:r>
              <a:rPr lang="ko-KR" altLang="en-US" sz="54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자바빈</a:t>
            </a:r>
            <a:endParaRPr lang="ko-KR" altLang="en-US" sz="5400" b="1" spc="-60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3841998"/>
            <a:ext cx="8280000" cy="2700000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</a:rPr>
              <a:t>이번 </a:t>
            </a:r>
            <a:r>
              <a:rPr lang="en-US" altLang="ko-KR" dirty="0" smtClean="0">
                <a:solidFill>
                  <a:schemeClr val="tx1"/>
                </a:solidFill>
              </a:rPr>
              <a:t>Chapter</a:t>
            </a:r>
            <a:r>
              <a:rPr lang="ko-KR" altLang="en-US" smtClean="0">
                <a:solidFill>
                  <a:schemeClr val="tx1"/>
                </a:solidFill>
              </a:rPr>
              <a:t>에서는 </a:t>
            </a:r>
            <a:r>
              <a:rPr lang="en-US" altLang="ko-KR" smtClean="0">
                <a:solidFill>
                  <a:schemeClr val="tx1"/>
                </a:solidFill>
              </a:rPr>
              <a:t>JSP </a:t>
            </a:r>
            <a:r>
              <a:rPr lang="ko-KR" altLang="en-US" smtClean="0">
                <a:solidFill>
                  <a:schemeClr val="tx1"/>
                </a:solidFill>
              </a:rPr>
              <a:t>페이지와 로직을 분리하는 것과 분리된 로직을 </a:t>
            </a:r>
            <a:r>
              <a:rPr lang="ko-KR" altLang="en-US" smtClean="0">
                <a:solidFill>
                  <a:schemeClr val="tx1"/>
                </a:solidFill>
              </a:rPr>
              <a:t>모듈화해서 </a:t>
            </a:r>
            <a:r>
              <a:rPr lang="ko-KR" altLang="en-US" smtClean="0">
                <a:solidFill>
                  <a:schemeClr val="tx1"/>
                </a:solidFill>
              </a:rPr>
              <a:t>사용</a:t>
            </a:r>
            <a:r>
              <a:rPr lang="ko-KR" altLang="en-US" spc="-30" smtClean="0">
                <a:solidFill>
                  <a:schemeClr val="tx1"/>
                </a:solidFill>
              </a:rPr>
              <a:t>하는 </a:t>
            </a:r>
            <a:r>
              <a:rPr lang="ko-KR" altLang="en-US" spc="-30" smtClean="0">
                <a:solidFill>
                  <a:schemeClr val="tx1"/>
                </a:solidFill>
              </a:rPr>
              <a:t>것에 대해 학습하기 위해 자바빈의 작성</a:t>
            </a:r>
            <a:r>
              <a:rPr lang="ko-KR" altLang="en-US" smtClean="0">
                <a:solidFill>
                  <a:schemeClr val="tx1"/>
                </a:solidFill>
              </a:rPr>
              <a:t> 방법과 </a:t>
            </a:r>
            <a:r>
              <a:rPr lang="en-US" altLang="ko-KR" smtClean="0">
                <a:solidFill>
                  <a:schemeClr val="tx1"/>
                </a:solidFill>
              </a:rPr>
              <a:t>JSP </a:t>
            </a:r>
            <a:r>
              <a:rPr lang="ko-KR" altLang="en-US" smtClean="0">
                <a:solidFill>
                  <a:schemeClr val="tx1"/>
                </a:solidFill>
              </a:rPr>
              <a:t>페이지에서 자바빈에 접근하는 </a:t>
            </a:r>
            <a:r>
              <a:rPr lang="ko-KR" altLang="en-US" smtClean="0">
                <a:solidFill>
                  <a:schemeClr val="tx1"/>
                </a:solidFill>
              </a:rPr>
              <a:t>방법 </a:t>
            </a:r>
            <a:r>
              <a:rPr lang="ko-KR" altLang="en-US" smtClean="0">
                <a:solidFill>
                  <a:schemeClr val="tx1"/>
                </a:solidFill>
              </a:rPr>
              <a:t>등에 </a:t>
            </a:r>
            <a:r>
              <a:rPr lang="ko-KR" altLang="en-US" smtClean="0">
                <a:solidFill>
                  <a:schemeClr val="tx1"/>
                </a:solidFill>
              </a:rPr>
              <a:t>대해 학습한다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  <a:endParaRPr lang="ko-KR" altLang="en-US" spc="-4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1486" y="753735"/>
            <a:ext cx="720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mtClean="0">
                <a:solidFill>
                  <a:schemeClr val="bg1"/>
                </a:solidFill>
              </a:rPr>
              <a:t>8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자바빈의</a:t>
            </a:r>
            <a:r>
              <a:rPr lang="en-US" altLang="ko-KR" smtClean="0"/>
              <a:t> </a:t>
            </a:r>
            <a:r>
              <a:rPr lang="ko-KR" altLang="en-US" smtClean="0"/>
              <a:t>개요 및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69979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자바빈</a:t>
            </a:r>
            <a:r>
              <a:rPr lang="en-US" altLang="ko-KR" sz="3200" smtClean="0">
                <a:solidFill>
                  <a:schemeClr val="tx1"/>
                </a:solidFill>
              </a:rPr>
              <a:t>(JavaBean) </a:t>
            </a:r>
            <a:r>
              <a:rPr lang="ko-KR" altLang="en-US" sz="3200" smtClean="0">
                <a:solidFill>
                  <a:schemeClr val="tx1"/>
                </a:solidFill>
              </a:rPr>
              <a:t>클래스 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361950" lvl="1" indent="9525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(</a:t>
            </a:r>
            <a:r>
              <a:rPr lang="ko-KR" altLang="en-US" sz="2400" smtClean="0">
                <a:solidFill>
                  <a:schemeClr val="tx1"/>
                </a:solidFill>
              </a:rPr>
              <a:t>예</a:t>
            </a:r>
            <a:r>
              <a:rPr lang="en-US" altLang="ko-KR" sz="2400" smtClean="0">
                <a:solidFill>
                  <a:schemeClr val="tx1"/>
                </a:solidFill>
              </a:rPr>
              <a:t>)package </a:t>
            </a:r>
            <a:r>
              <a:rPr lang="en-US" altLang="ko-KR" sz="2400" smtClean="0">
                <a:solidFill>
                  <a:schemeClr val="tx1"/>
                </a:solidFill>
              </a:rPr>
              <a:t>bean.logon;</a:t>
            </a:r>
          </a:p>
          <a:p>
            <a:pPr lvl="1" fontAlgn="base">
              <a:buNone/>
            </a:pPr>
            <a:r>
              <a:rPr lang="en-US" altLang="ko-KR" sz="2400" b="1" smtClean="0">
                <a:solidFill>
                  <a:schemeClr val="tx1"/>
                </a:solidFill>
              </a:rPr>
              <a:t>    public </a:t>
            </a:r>
            <a:r>
              <a:rPr lang="en-US" altLang="ko-KR" sz="2400" b="1" smtClean="0">
                <a:solidFill>
                  <a:schemeClr val="tx1"/>
                </a:solidFill>
              </a:rPr>
              <a:t>class DbDataLogin{</a:t>
            </a:r>
            <a:endParaRPr lang="ko-KR" altLang="en-US" sz="2400" b="1" smtClean="0">
              <a:solidFill>
                <a:schemeClr val="tx1"/>
              </a:solidFill>
            </a:endParaRP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  </a:t>
            </a:r>
            <a:r>
              <a:rPr lang="en-US" altLang="ko-KR" sz="2400" b="1" smtClean="0">
                <a:solidFill>
                  <a:schemeClr val="tx1"/>
                </a:solidFill>
              </a:rPr>
              <a:t>private String id;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  </a:t>
            </a:r>
            <a:r>
              <a:rPr lang="en-US" altLang="ko-KR" sz="2400" smtClean="0">
                <a:solidFill>
                  <a:schemeClr val="tx1"/>
                </a:solidFill>
              </a:rPr>
              <a:t>public void setId(String id){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     </a:t>
            </a:r>
            <a:r>
              <a:rPr lang="en-US" altLang="ko-KR" sz="2400" smtClean="0">
                <a:solidFill>
                  <a:schemeClr val="tx1"/>
                </a:solidFill>
              </a:rPr>
              <a:t>this.id = id.trim();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  </a:t>
            </a:r>
            <a:r>
              <a:rPr lang="en-US" altLang="ko-KR" sz="2400" smtClean="0">
                <a:solidFill>
                  <a:schemeClr val="tx1"/>
                </a:solidFill>
              </a:rPr>
              <a:t>}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  </a:t>
            </a:r>
            <a:r>
              <a:rPr lang="en-US" altLang="ko-KR" sz="2400" smtClean="0">
                <a:solidFill>
                  <a:schemeClr val="tx1"/>
                </a:solidFill>
              </a:rPr>
              <a:t>public String getId(){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     </a:t>
            </a:r>
            <a:r>
              <a:rPr lang="en-US" altLang="ko-KR" sz="2400" smtClean="0">
                <a:solidFill>
                  <a:schemeClr val="tx1"/>
                </a:solidFill>
              </a:rPr>
              <a:t>return id;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  </a:t>
            </a:r>
            <a:r>
              <a:rPr lang="en-US" altLang="ko-KR" sz="2400" smtClean="0">
                <a:solidFill>
                  <a:schemeClr val="tx1"/>
                </a:solidFill>
              </a:rPr>
              <a:t>}</a:t>
            </a:r>
          </a:p>
          <a:p>
            <a:pPr lvl="1" fontAlgn="base">
              <a:buNone/>
            </a:pPr>
            <a:r>
              <a:rPr lang="en-US" altLang="ko-KR" sz="2400" b="1" smtClean="0">
                <a:solidFill>
                  <a:schemeClr val="tx1"/>
                </a:solidFill>
              </a:rPr>
              <a:t>    }</a:t>
            </a:r>
            <a:endParaRPr lang="en-US" altLang="ko-KR" sz="2400" b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740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자바빈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작성하기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자바빈의</a:t>
            </a:r>
            <a:r>
              <a:rPr lang="en-US" altLang="ko-KR" smtClean="0"/>
              <a:t> </a:t>
            </a:r>
            <a:r>
              <a:rPr lang="ko-KR" altLang="en-US" smtClean="0"/>
              <a:t>개요 및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69979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Setter/Getter </a:t>
            </a:r>
            <a:r>
              <a:rPr lang="ko-KR" altLang="en-US" sz="3200" smtClean="0">
                <a:solidFill>
                  <a:schemeClr val="tx1"/>
                </a:solidFill>
              </a:rPr>
              <a:t>메소드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프로퍼티</a:t>
            </a:r>
            <a:r>
              <a:rPr lang="en-US" altLang="ko-KR" sz="2800" smtClean="0">
                <a:solidFill>
                  <a:schemeClr val="tx1"/>
                </a:solidFill>
              </a:rPr>
              <a:t>(property):</a:t>
            </a:r>
            <a:r>
              <a:rPr lang="ko-KR" altLang="en-US" sz="2800" smtClean="0">
                <a:solidFill>
                  <a:schemeClr val="tx1"/>
                </a:solidFill>
              </a:rPr>
              <a:t> 값을 저장하기 위한 </a:t>
            </a:r>
            <a:r>
              <a:rPr lang="ko-KR" altLang="en-US" sz="2800" smtClean="0">
                <a:solidFill>
                  <a:schemeClr val="tx1"/>
                </a:solidFill>
              </a:rPr>
              <a:t>멤버 </a:t>
            </a:r>
            <a:r>
              <a:rPr lang="ko-KR" altLang="en-US" sz="2800" smtClean="0">
                <a:solidFill>
                  <a:schemeClr val="tx1"/>
                </a:solidFill>
              </a:rPr>
              <a:t>필드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접근 제어자를 </a:t>
            </a:r>
            <a:r>
              <a:rPr lang="en-US" altLang="ko-KR" sz="2800" smtClean="0">
                <a:solidFill>
                  <a:schemeClr val="tx1"/>
                </a:solidFill>
              </a:rPr>
              <a:t>private</a:t>
            </a:r>
            <a:r>
              <a:rPr lang="ko-KR" altLang="en-US" sz="2800" smtClean="0">
                <a:solidFill>
                  <a:schemeClr val="tx1"/>
                </a:solidFill>
              </a:rPr>
              <a:t>로 </a:t>
            </a:r>
            <a:r>
              <a:rPr lang="ko-KR" altLang="en-US" sz="2800" smtClean="0">
                <a:solidFill>
                  <a:schemeClr val="tx1"/>
                </a:solidFill>
              </a:rPr>
              <a:t>선언해서 </a:t>
            </a:r>
            <a:r>
              <a:rPr lang="ko-KR" altLang="en-US" sz="2800" smtClean="0">
                <a:solidFill>
                  <a:schemeClr val="tx1"/>
                </a:solidFill>
              </a:rPr>
              <a:t>작성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보안이 강한 </a:t>
            </a:r>
            <a:r>
              <a:rPr lang="en-US" altLang="ko-KR" sz="2800" smtClean="0">
                <a:solidFill>
                  <a:schemeClr val="tx1"/>
                </a:solidFill>
              </a:rPr>
              <a:t>private</a:t>
            </a:r>
            <a:r>
              <a:rPr lang="ko-KR" altLang="en-US" sz="2800" smtClean="0">
                <a:solidFill>
                  <a:schemeClr val="tx1"/>
                </a:solidFill>
              </a:rPr>
              <a:t> 프로퍼티에 접근해 정보를 얻어내기 위해 </a:t>
            </a:r>
            <a:r>
              <a:rPr lang="en-US" altLang="ko-KR" sz="2800" smtClean="0">
                <a:solidFill>
                  <a:schemeClr val="tx1"/>
                </a:solidFill>
              </a:rPr>
              <a:t>getter/setter</a:t>
            </a:r>
            <a:r>
              <a:rPr lang="ko-KR" altLang="en-US" sz="2800" smtClean="0">
                <a:solidFill>
                  <a:schemeClr val="tx1"/>
                </a:solidFill>
              </a:rPr>
              <a:t>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740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자바빈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작성하기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자바빈의</a:t>
            </a:r>
            <a:r>
              <a:rPr lang="en-US" altLang="ko-KR" smtClean="0"/>
              <a:t> </a:t>
            </a:r>
            <a:r>
              <a:rPr lang="ko-KR" altLang="en-US" smtClean="0"/>
              <a:t>개요 및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69979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Setter/Getter </a:t>
            </a:r>
            <a:r>
              <a:rPr lang="ko-KR" altLang="en-US" sz="3200" smtClean="0">
                <a:solidFill>
                  <a:schemeClr val="tx1"/>
                </a:solidFill>
              </a:rPr>
              <a:t>메소드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setter</a:t>
            </a:r>
            <a:r>
              <a:rPr lang="ko-KR" altLang="en-US" sz="2800" smtClean="0">
                <a:solidFill>
                  <a:schemeClr val="tx1"/>
                </a:solidFill>
              </a:rPr>
              <a:t> </a:t>
            </a:r>
            <a:r>
              <a:rPr lang="en-US" altLang="ko-KR" sz="2800" smtClean="0">
                <a:solidFill>
                  <a:schemeClr val="tx1"/>
                </a:solidFill>
              </a:rPr>
              <a:t>–</a:t>
            </a:r>
            <a:r>
              <a:rPr lang="ko-KR" altLang="en-US" sz="2800" smtClean="0">
                <a:solidFill>
                  <a:schemeClr val="tx1"/>
                </a:solidFill>
              </a:rPr>
              <a:t> 프로퍼티에 </a:t>
            </a:r>
            <a:r>
              <a:rPr lang="ko-KR" altLang="en-US" sz="2800" smtClean="0">
                <a:solidFill>
                  <a:schemeClr val="tx1"/>
                </a:solidFill>
              </a:rPr>
              <a:t>값 </a:t>
            </a:r>
            <a:r>
              <a:rPr lang="ko-KR" altLang="en-US" sz="2800" smtClean="0">
                <a:solidFill>
                  <a:schemeClr val="tx1"/>
                </a:solidFill>
              </a:rPr>
              <a:t>저장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setXxx</a:t>
            </a:r>
            <a:r>
              <a:rPr lang="en-US" altLang="ko-KR" sz="2400" smtClean="0">
                <a:solidFill>
                  <a:schemeClr val="tx1"/>
                </a:solidFill>
              </a:rPr>
              <a:t>() </a:t>
            </a:r>
            <a:r>
              <a:rPr lang="ko-KR" altLang="en-US" sz="2400" smtClean="0">
                <a:solidFill>
                  <a:schemeClr val="tx1"/>
                </a:solidFill>
              </a:rPr>
              <a:t>메소드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Xxx</a:t>
            </a:r>
            <a:r>
              <a:rPr lang="ko-KR" altLang="en-US" sz="2000" smtClean="0">
                <a:solidFill>
                  <a:schemeClr val="tx1"/>
                </a:solidFill>
              </a:rPr>
              <a:t>는 프로퍼티명으로 첫 </a:t>
            </a:r>
            <a:r>
              <a:rPr lang="ko-KR" altLang="en-US" sz="2000" smtClean="0">
                <a:solidFill>
                  <a:schemeClr val="tx1"/>
                </a:solidFill>
              </a:rPr>
              <a:t>글자는 </a:t>
            </a:r>
            <a:r>
              <a:rPr lang="ko-KR" altLang="en-US" sz="2000" smtClean="0">
                <a:solidFill>
                  <a:schemeClr val="tx1"/>
                </a:solidFill>
              </a:rPr>
              <a:t>대문자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4" indent="-266700" fontAlgn="base"/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프로퍼티명이 </a:t>
            </a:r>
            <a:r>
              <a:rPr lang="en-US" altLang="ko-KR" sz="2400" smtClean="0">
                <a:solidFill>
                  <a:schemeClr val="tx1"/>
                </a:solidFill>
              </a:rPr>
              <a:t>id</a:t>
            </a:r>
            <a:r>
              <a:rPr lang="ko-KR" altLang="en-US" sz="2400" smtClean="0">
                <a:solidFill>
                  <a:schemeClr val="tx1"/>
                </a:solidFill>
              </a:rPr>
              <a:t>인 경우 </a:t>
            </a:r>
            <a:r>
              <a:rPr lang="en-US" altLang="ko-KR" sz="2400" smtClean="0">
                <a:solidFill>
                  <a:schemeClr val="tx1"/>
                </a:solidFill>
              </a:rPr>
              <a:t>setter</a:t>
            </a:r>
            <a:r>
              <a:rPr lang="ko-KR" altLang="en-US" sz="2400" smtClean="0">
                <a:solidFill>
                  <a:schemeClr val="tx1"/>
                </a:solidFill>
              </a:rPr>
              <a:t>는 </a:t>
            </a:r>
            <a:r>
              <a:rPr lang="en-US" altLang="ko-KR" sz="2400" smtClean="0">
                <a:solidFill>
                  <a:schemeClr val="tx1"/>
                </a:solidFill>
              </a:rPr>
              <a:t>setId</a:t>
            </a:r>
            <a:r>
              <a:rPr lang="en-US" altLang="ko-KR" sz="2400" smtClean="0">
                <a:solidFill>
                  <a:schemeClr val="tx1"/>
                </a:solidFill>
              </a:rPr>
              <a:t>()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1076325" lvl="4" indent="-266700" fontAlgn="base">
              <a:lnSpc>
                <a:spcPts val="26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public void setId(String id){</a:t>
            </a:r>
          </a:p>
          <a:p>
            <a:pPr marL="1076325" lvl="4" indent="-266700" fontAlgn="base">
              <a:lnSpc>
                <a:spcPts val="26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 this.id = id.trim();</a:t>
            </a:r>
          </a:p>
          <a:p>
            <a:pPr marL="1076325" lvl="4" indent="-266700" fontAlgn="base">
              <a:lnSpc>
                <a:spcPts val="26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}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740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자바빈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작성하기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자바빈의</a:t>
            </a:r>
            <a:r>
              <a:rPr lang="en-US" altLang="ko-KR" smtClean="0"/>
              <a:t> </a:t>
            </a:r>
            <a:r>
              <a:rPr lang="ko-KR" altLang="en-US" smtClean="0"/>
              <a:t>개요 및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69979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Setter/Getter </a:t>
            </a:r>
            <a:r>
              <a:rPr lang="ko-KR" altLang="en-US" sz="3200" smtClean="0">
                <a:solidFill>
                  <a:schemeClr val="tx1"/>
                </a:solidFill>
              </a:rPr>
              <a:t>메소드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getter</a:t>
            </a:r>
            <a:r>
              <a:rPr lang="ko-KR" altLang="en-US" sz="2800" smtClean="0">
                <a:solidFill>
                  <a:schemeClr val="tx1"/>
                </a:solidFill>
              </a:rPr>
              <a:t> </a:t>
            </a:r>
            <a:r>
              <a:rPr lang="en-US" altLang="ko-KR" sz="2800" smtClean="0">
                <a:solidFill>
                  <a:schemeClr val="tx1"/>
                </a:solidFill>
              </a:rPr>
              <a:t>–</a:t>
            </a:r>
            <a:r>
              <a:rPr lang="ko-KR" altLang="en-US" sz="2800" smtClean="0">
                <a:solidFill>
                  <a:schemeClr val="tx1"/>
                </a:solidFill>
              </a:rPr>
              <a:t> </a:t>
            </a:r>
            <a:r>
              <a:rPr lang="ko-KR" altLang="en-US" sz="2800" smtClean="0">
                <a:solidFill>
                  <a:schemeClr val="tx1"/>
                </a:solidFill>
              </a:rPr>
              <a:t>프로퍼티에 </a:t>
            </a:r>
            <a:r>
              <a:rPr lang="ko-KR" altLang="en-US" sz="2800" smtClean="0">
                <a:solidFill>
                  <a:schemeClr val="tx1"/>
                </a:solidFill>
              </a:rPr>
              <a:t>저장된 값 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getXxx() </a:t>
            </a:r>
            <a:r>
              <a:rPr lang="ko-KR" altLang="en-US" sz="2400" smtClean="0">
                <a:solidFill>
                  <a:schemeClr val="tx1"/>
                </a:solidFill>
              </a:rPr>
              <a:t>메소드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Xxx</a:t>
            </a:r>
            <a:r>
              <a:rPr lang="ko-KR" altLang="en-US" sz="2000" smtClean="0">
                <a:solidFill>
                  <a:schemeClr val="tx1"/>
                </a:solidFill>
              </a:rPr>
              <a:t>는 프로퍼티명으로 첫 </a:t>
            </a:r>
            <a:r>
              <a:rPr lang="ko-KR" altLang="en-US" sz="2000" smtClean="0">
                <a:solidFill>
                  <a:schemeClr val="tx1"/>
                </a:solidFill>
              </a:rPr>
              <a:t>글자는 </a:t>
            </a:r>
            <a:r>
              <a:rPr lang="ko-KR" altLang="en-US" sz="2000" smtClean="0">
                <a:solidFill>
                  <a:schemeClr val="tx1"/>
                </a:solidFill>
              </a:rPr>
              <a:t>대문자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4" indent="-266700" fontAlgn="base"/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프로퍼티명이 </a:t>
            </a:r>
            <a:r>
              <a:rPr lang="en-US" altLang="ko-KR" sz="2400" smtClean="0">
                <a:solidFill>
                  <a:schemeClr val="tx1"/>
                </a:solidFill>
              </a:rPr>
              <a:t>id</a:t>
            </a:r>
            <a:r>
              <a:rPr lang="ko-KR" altLang="en-US" sz="2400" smtClean="0">
                <a:solidFill>
                  <a:schemeClr val="tx1"/>
                </a:solidFill>
              </a:rPr>
              <a:t>인 </a:t>
            </a:r>
            <a:r>
              <a:rPr lang="ko-KR" altLang="en-US" sz="2400" smtClean="0">
                <a:solidFill>
                  <a:schemeClr val="tx1"/>
                </a:solidFill>
              </a:rPr>
              <a:t>경우 </a:t>
            </a:r>
            <a:r>
              <a:rPr lang="en-US" altLang="ko-KR" sz="2400" smtClean="0">
                <a:solidFill>
                  <a:schemeClr val="tx1"/>
                </a:solidFill>
              </a:rPr>
              <a:t>getter</a:t>
            </a:r>
            <a:r>
              <a:rPr lang="ko-KR" altLang="en-US" sz="2400" smtClean="0">
                <a:solidFill>
                  <a:schemeClr val="tx1"/>
                </a:solidFill>
              </a:rPr>
              <a:t>는 </a:t>
            </a:r>
            <a:r>
              <a:rPr lang="en-US" altLang="ko-KR" sz="2400" smtClean="0">
                <a:solidFill>
                  <a:schemeClr val="tx1"/>
                </a:solidFill>
              </a:rPr>
              <a:t>getId()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1076325" lvl="4" indent="-266700" fontAlgn="base">
              <a:lnSpc>
                <a:spcPts val="26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public void setId(String id){</a:t>
            </a:r>
          </a:p>
          <a:p>
            <a:pPr marL="1076325" lvl="4" indent="-266700" fontAlgn="base">
              <a:lnSpc>
                <a:spcPts val="26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 this.id </a:t>
            </a:r>
            <a:r>
              <a:rPr lang="en-US" altLang="ko-KR" sz="2000" smtClean="0">
                <a:solidFill>
                  <a:schemeClr val="tx1"/>
                </a:solidFill>
              </a:rPr>
              <a:t>= </a:t>
            </a:r>
            <a:r>
              <a:rPr lang="en-US" altLang="ko-KR" sz="2000" smtClean="0">
                <a:solidFill>
                  <a:schemeClr val="tx1"/>
                </a:solidFill>
              </a:rPr>
              <a:t>id;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4" indent="-266700" fontAlgn="base">
              <a:lnSpc>
                <a:spcPts val="26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}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740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자바빈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작성하기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자바빈의</a:t>
            </a:r>
            <a:r>
              <a:rPr lang="en-US" altLang="ko-KR" smtClean="0"/>
              <a:t> </a:t>
            </a:r>
            <a:r>
              <a:rPr lang="ko-KR" altLang="en-US" smtClean="0"/>
              <a:t>개요 및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69979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가상 환경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작성 위치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프로젝트명</a:t>
            </a:r>
            <a:r>
              <a:rPr lang="en-US" altLang="ko-KR" sz="2800" smtClean="0">
                <a:solidFill>
                  <a:schemeClr val="tx1"/>
                </a:solidFill>
              </a:rPr>
              <a:t>]-[Java Resources]-[</a:t>
            </a:r>
            <a:r>
              <a:rPr lang="en-US" altLang="ko-KR" sz="2800" smtClean="0">
                <a:solidFill>
                  <a:schemeClr val="tx1"/>
                </a:solidFill>
              </a:rPr>
              <a:t>src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폴더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실제 </a:t>
            </a:r>
            <a:r>
              <a:rPr lang="ko-KR" altLang="en-US" sz="3200" smtClean="0">
                <a:solidFill>
                  <a:schemeClr val="tx1"/>
                </a:solidFill>
              </a:rPr>
              <a:t>환경에서 </a:t>
            </a:r>
            <a:r>
              <a:rPr lang="ko-KR" altLang="en-US" sz="3200" smtClean="0">
                <a:solidFill>
                  <a:schemeClr val="tx1"/>
                </a:solidFill>
              </a:rPr>
              <a:t>위치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웹 </a:t>
            </a:r>
            <a:r>
              <a:rPr lang="ko-KR" altLang="en-US" sz="2800" smtClean="0">
                <a:solidFill>
                  <a:schemeClr val="tx1"/>
                </a:solidFill>
              </a:rPr>
              <a:t>애플리케이션 </a:t>
            </a:r>
            <a:r>
              <a:rPr lang="ko-KR" altLang="en-US" sz="2800" smtClean="0">
                <a:solidFill>
                  <a:schemeClr val="tx1"/>
                </a:solidFill>
              </a:rPr>
              <a:t>폴더</a:t>
            </a:r>
            <a:r>
              <a:rPr lang="en-US" altLang="ko-KR" sz="2800" smtClean="0">
                <a:solidFill>
                  <a:schemeClr val="tx1"/>
                </a:solidFill>
              </a:rPr>
              <a:t>\</a:t>
            </a:r>
            <a:r>
              <a:rPr lang="en-US" altLang="ko-KR" sz="2800" smtClean="0">
                <a:solidFill>
                  <a:schemeClr val="tx1"/>
                </a:solidFill>
              </a:rPr>
              <a:t>WEB-INF\classes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폴더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740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자바빈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작성하기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자바빈의</a:t>
            </a:r>
            <a:r>
              <a:rPr lang="en-US" altLang="ko-KR" smtClean="0"/>
              <a:t> </a:t>
            </a:r>
            <a:r>
              <a:rPr lang="ko-KR" altLang="en-US" smtClean="0"/>
              <a:t>개요 및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69979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작성 예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lvl="1">
              <a:lnSpc>
                <a:spcPts val="3800"/>
              </a:lnSpc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package ch08.bean;</a:t>
            </a:r>
          </a:p>
          <a:p>
            <a:pPr lvl="1">
              <a:lnSpc>
                <a:spcPts val="3800"/>
              </a:lnSpc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public class TestBean{</a:t>
            </a:r>
          </a:p>
          <a:p>
            <a:pPr lvl="1">
              <a:lnSpc>
                <a:spcPts val="3800"/>
              </a:lnSpc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 	private String id;</a:t>
            </a:r>
          </a:p>
          <a:p>
            <a:pPr lvl="1">
              <a:lnSpc>
                <a:spcPts val="3800"/>
              </a:lnSpc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	public String getId(){</a:t>
            </a:r>
          </a:p>
          <a:p>
            <a:pPr lvl="1">
              <a:lnSpc>
                <a:spcPts val="3800"/>
              </a:lnSpc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         return id; }</a:t>
            </a:r>
          </a:p>
          <a:p>
            <a:pPr lvl="1">
              <a:lnSpc>
                <a:spcPts val="3800"/>
              </a:lnSpc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  	public void setId(String id){</a:t>
            </a:r>
          </a:p>
          <a:p>
            <a:pPr lvl="1">
              <a:lnSpc>
                <a:spcPts val="3800"/>
              </a:lnSpc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 		this.id = id; }</a:t>
            </a:r>
          </a:p>
          <a:p>
            <a:pPr lvl="1">
              <a:lnSpc>
                <a:spcPts val="3800"/>
              </a:lnSpc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}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740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자바빈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작성하기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자바빈과 연동하는</a:t>
            </a:r>
            <a:r>
              <a:rPr lang="en-US" altLang="ko-KR" smtClean="0"/>
              <a:t> </a:t>
            </a:r>
            <a:r>
              <a:rPr lang="ko-KR" altLang="en-US" smtClean="0"/>
              <a:t>액션 태그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사용하는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방법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</a:t>
            </a:r>
            <a:r>
              <a:rPr lang="en-US" altLang="ko-KR" sz="2800" smtClean="0">
                <a:solidFill>
                  <a:schemeClr val="tx1"/>
                </a:solidFill>
              </a:rPr>
              <a:t>jsp:useBean </a:t>
            </a:r>
            <a:r>
              <a:rPr lang="en-US" altLang="ko-KR" sz="2800" smtClean="0">
                <a:solidFill>
                  <a:schemeClr val="tx1"/>
                </a:solidFill>
              </a:rPr>
              <a:t>id= "</a:t>
            </a:r>
            <a:r>
              <a:rPr lang="ko-KR" altLang="en-US" sz="2800" smtClean="0">
                <a:solidFill>
                  <a:schemeClr val="tx1"/>
                </a:solidFill>
              </a:rPr>
              <a:t>빈 이름</a:t>
            </a:r>
            <a:r>
              <a:rPr lang="en-US" altLang="ko-KR" sz="2800" smtClean="0">
                <a:solidFill>
                  <a:schemeClr val="tx1"/>
                </a:solidFill>
              </a:rPr>
              <a:t>" </a:t>
            </a:r>
            <a:r>
              <a:rPr lang="en-US" altLang="ko-KR" sz="2800" smtClean="0">
                <a:solidFill>
                  <a:schemeClr val="tx1"/>
                </a:solidFill>
              </a:rPr>
              <a:t>class = "</a:t>
            </a:r>
            <a:r>
              <a:rPr lang="ko-KR" altLang="en-US" sz="2800" smtClean="0">
                <a:solidFill>
                  <a:schemeClr val="tx1"/>
                </a:solidFill>
              </a:rPr>
              <a:t>자바빈 클래스 이름</a:t>
            </a:r>
            <a:r>
              <a:rPr lang="en-US" altLang="ko-KR" sz="2800" smtClean="0">
                <a:solidFill>
                  <a:schemeClr val="tx1"/>
                </a:solidFill>
              </a:rPr>
              <a:t>" scope = "</a:t>
            </a:r>
            <a:r>
              <a:rPr lang="ko-KR" altLang="en-US" sz="2800" smtClean="0">
                <a:solidFill>
                  <a:schemeClr val="tx1"/>
                </a:solidFill>
              </a:rPr>
              <a:t>범위</a:t>
            </a:r>
            <a:r>
              <a:rPr lang="en-US" altLang="ko-KR" sz="2800" smtClean="0">
                <a:solidFill>
                  <a:schemeClr val="tx1"/>
                </a:solidFill>
              </a:rPr>
              <a:t>" </a:t>
            </a:r>
            <a:r>
              <a:rPr lang="en-US" altLang="ko-KR" sz="2800" smtClean="0">
                <a:solidFill>
                  <a:schemeClr val="tx1"/>
                </a:solidFill>
              </a:rPr>
              <a:t>/&gt;</a:t>
            </a:r>
          </a:p>
          <a:p>
            <a:pPr marL="542925" lvl="2" indent="-276225" fontAlgn="base"/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예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&lt;jsp:useBean id= "testBean" class="ch08.bean.TestBean" scope="page</a:t>
            </a:r>
            <a:r>
              <a:rPr lang="en-US" altLang="ko-KR" sz="2800" smtClean="0">
                <a:solidFill>
                  <a:schemeClr val="tx1"/>
                </a:solidFill>
              </a:rPr>
              <a:t>" </a:t>
            </a:r>
            <a:r>
              <a:rPr lang="en-US" altLang="ko-KR" sz="2800" smtClean="0">
                <a:solidFill>
                  <a:schemeClr val="tx1"/>
                </a:solidFill>
              </a:rPr>
              <a:t>/&gt;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7511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000" b="1" spc="-200" smtClean="0">
                <a:solidFill>
                  <a:srgbClr val="C00000"/>
                </a:solidFill>
              </a:rPr>
              <a:t>자바빈</a:t>
            </a:r>
            <a:r>
              <a:rPr lang="en-US" altLang="ko-KR" sz="3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000" b="1" spc="-200" smtClean="0">
                <a:solidFill>
                  <a:srgbClr val="C00000"/>
                </a:solidFill>
              </a:rPr>
              <a:t>객체 생성</a:t>
            </a:r>
            <a:r>
              <a:rPr lang="en-US" altLang="ko-KR" sz="3000" b="1" spc="-200" smtClean="0">
                <a:solidFill>
                  <a:srgbClr val="C00000"/>
                </a:solidFill>
              </a:rPr>
              <a:t>-useBean </a:t>
            </a:r>
            <a:r>
              <a:rPr lang="ko-KR" altLang="en-US" sz="3000" b="1" spc="-200" smtClean="0">
                <a:solidFill>
                  <a:srgbClr val="C00000"/>
                </a:solidFill>
              </a:rPr>
              <a:t>액션 태그</a:t>
            </a:r>
            <a:r>
              <a:rPr lang="en-US" altLang="ko-KR" sz="3000" b="1" spc="-200" smtClean="0">
                <a:solidFill>
                  <a:srgbClr val="C00000"/>
                </a:solidFill>
              </a:rPr>
              <a:t>(&lt;jsp:useBean&gt;) </a:t>
            </a:r>
            <a:endParaRPr lang="en-US" altLang="ko-KR" sz="3000" b="1" spc="-2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자바빈과 연동하는</a:t>
            </a:r>
            <a:r>
              <a:rPr lang="en-US" altLang="ko-KR" smtClean="0"/>
              <a:t> </a:t>
            </a:r>
            <a:r>
              <a:rPr lang="ko-KR" altLang="en-US" smtClean="0"/>
              <a:t>액션 태그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id </a:t>
            </a:r>
            <a:r>
              <a:rPr lang="ko-KR" altLang="en-US" sz="3200" smtClean="0">
                <a:solidFill>
                  <a:schemeClr val="tx1"/>
                </a:solidFill>
              </a:rPr>
              <a:t>속성 </a:t>
            </a:r>
            <a:r>
              <a:rPr lang="ko-KR" altLang="en-US" sz="3200" smtClean="0">
                <a:solidFill>
                  <a:schemeClr val="tx1"/>
                </a:solidFill>
              </a:rPr>
              <a:t>값에 지정한 객체의 레퍼런스명이 이미 존재하는 경우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기존에 생성된 객체를 </a:t>
            </a:r>
            <a:r>
              <a:rPr lang="ko-KR" altLang="en-US" sz="3200" smtClean="0">
                <a:solidFill>
                  <a:schemeClr val="tx1"/>
                </a:solidFill>
              </a:rPr>
              <a:t>그대로 </a:t>
            </a:r>
            <a:r>
              <a:rPr lang="ko-KR" altLang="en-US" sz="3200" smtClean="0">
                <a:solidFill>
                  <a:schemeClr val="tx1"/>
                </a:solidFill>
              </a:rPr>
              <a:t>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7511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000" b="1" spc="-200" smtClean="0">
                <a:solidFill>
                  <a:srgbClr val="C00000"/>
                </a:solidFill>
              </a:rPr>
              <a:t>자바빈</a:t>
            </a:r>
            <a:r>
              <a:rPr lang="en-US" altLang="ko-KR" sz="3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000" b="1" spc="-200" smtClean="0">
                <a:solidFill>
                  <a:srgbClr val="C00000"/>
                </a:solidFill>
              </a:rPr>
              <a:t>객체 생성</a:t>
            </a:r>
            <a:r>
              <a:rPr lang="en-US" altLang="ko-KR" sz="3000" b="1" spc="-200" smtClean="0">
                <a:solidFill>
                  <a:srgbClr val="C00000"/>
                </a:solidFill>
              </a:rPr>
              <a:t>-useBean </a:t>
            </a:r>
            <a:r>
              <a:rPr lang="ko-KR" altLang="en-US" sz="3000" b="1" spc="-200" smtClean="0">
                <a:solidFill>
                  <a:srgbClr val="C00000"/>
                </a:solidFill>
              </a:rPr>
              <a:t>액션 태그</a:t>
            </a:r>
            <a:r>
              <a:rPr lang="en-US" altLang="ko-KR" sz="3000" b="1" spc="-200" smtClean="0">
                <a:solidFill>
                  <a:srgbClr val="C00000"/>
                </a:solidFill>
              </a:rPr>
              <a:t>(&lt;jsp:useBean&gt;) </a:t>
            </a:r>
            <a:endParaRPr lang="en-US" altLang="ko-KR" sz="3000" b="1" spc="-2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522570"/>
            <a:ext cx="5580000" cy="150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48464" y="4437112"/>
            <a:ext cx="2700000" cy="1589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2778722" y="6165304"/>
            <a:ext cx="3587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ko-KR" altLang="en-US" sz="2000" smtClean="0"/>
              <a:t>같은</a:t>
            </a:r>
            <a:r>
              <a:rPr lang="en-US" altLang="ko-KR" sz="2000" smtClean="0"/>
              <a:t> testBean</a:t>
            </a:r>
            <a:r>
              <a:rPr lang="ko-KR" altLang="en-US" sz="2000" smtClean="0"/>
              <a:t> </a:t>
            </a:r>
            <a:r>
              <a:rPr lang="ko-KR" altLang="en-US" sz="2000" smtClean="0"/>
              <a:t>객체를 사용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자바빈과 연동하는</a:t>
            </a:r>
            <a:r>
              <a:rPr lang="en-US" altLang="ko-KR" smtClean="0"/>
              <a:t> </a:t>
            </a:r>
            <a:r>
              <a:rPr lang="ko-KR" altLang="en-US" smtClean="0"/>
              <a:t>액션 태그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512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 </a:t>
            </a:r>
            <a:r>
              <a:rPr lang="ko-KR" altLang="en-US" sz="3200" smtClean="0">
                <a:solidFill>
                  <a:schemeClr val="tx1"/>
                </a:solidFill>
              </a:rPr>
              <a:t>방법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&lt;jsp:setProperty name= "</a:t>
            </a:r>
            <a:r>
              <a:rPr lang="ko-KR" altLang="en-US" sz="2800" smtClean="0">
                <a:solidFill>
                  <a:schemeClr val="tx1"/>
                </a:solidFill>
              </a:rPr>
              <a:t>빈 이름</a:t>
            </a:r>
            <a:r>
              <a:rPr lang="en-US" altLang="ko-KR" sz="2800" smtClean="0">
                <a:solidFill>
                  <a:schemeClr val="tx1"/>
                </a:solidFill>
              </a:rPr>
              <a:t>" property="</a:t>
            </a:r>
            <a:r>
              <a:rPr lang="ko-KR" altLang="en-US" sz="2800" spc="-50" smtClean="0">
                <a:solidFill>
                  <a:schemeClr val="tx1"/>
                </a:solidFill>
              </a:rPr>
              <a:t>프로퍼티 이름</a:t>
            </a:r>
            <a:r>
              <a:rPr lang="en-US" altLang="ko-KR" sz="2800" spc="-50" smtClean="0">
                <a:solidFill>
                  <a:schemeClr val="tx1"/>
                </a:solidFill>
              </a:rPr>
              <a:t>" value="</a:t>
            </a:r>
            <a:r>
              <a:rPr lang="ko-KR" altLang="en-US" sz="2800" spc="-50" smtClean="0">
                <a:solidFill>
                  <a:schemeClr val="tx1"/>
                </a:solidFill>
              </a:rPr>
              <a:t>프로퍼티에 저장할 값</a:t>
            </a:r>
            <a:r>
              <a:rPr lang="en-US" altLang="ko-KR" sz="2800" spc="-50" smtClean="0">
                <a:solidFill>
                  <a:schemeClr val="tx1"/>
                </a:solidFill>
              </a:rPr>
              <a:t>" </a:t>
            </a:r>
            <a:r>
              <a:rPr lang="en-US" altLang="ko-KR" sz="2800" spc="-50" smtClean="0">
                <a:solidFill>
                  <a:schemeClr val="tx1"/>
                </a:solidFill>
              </a:rPr>
              <a:t>/&gt;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pc="-5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 </a:t>
            </a:r>
            <a:r>
              <a:rPr lang="ko-KR" altLang="en-US" sz="3200" smtClean="0">
                <a:solidFill>
                  <a:schemeClr val="tx1"/>
                </a:solidFill>
              </a:rPr>
              <a:t>예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None/>
            </a:pPr>
            <a:r>
              <a:rPr lang="en-US" altLang="ko-KR" sz="2800" spc="-180" smtClean="0">
                <a:solidFill>
                  <a:schemeClr val="tx1"/>
                </a:solidFill>
              </a:rPr>
              <a:t>&lt;jsp:useBean id= </a:t>
            </a:r>
            <a:r>
              <a:rPr lang="en-US" altLang="ko-KR" sz="2800" spc="-180" smtClean="0">
                <a:solidFill>
                  <a:schemeClr val="tx1"/>
                </a:solidFill>
              </a:rPr>
              <a:t>"</a:t>
            </a:r>
            <a:r>
              <a:rPr lang="en-US" altLang="ko-KR" sz="2800" spc="-180" smtClean="0">
                <a:solidFill>
                  <a:schemeClr val="tx1"/>
                </a:solidFill>
              </a:rPr>
              <a:t>testBean" class</a:t>
            </a:r>
            <a:r>
              <a:rPr lang="en-US" altLang="ko-KR" sz="2800" spc="-180" smtClean="0">
                <a:solidFill>
                  <a:schemeClr val="tx1"/>
                </a:solidFill>
              </a:rPr>
              <a:t>="ch08.bean.TestBean"</a:t>
            </a:r>
            <a:r>
              <a:rPr lang="en-US" altLang="ko-KR" sz="2800" smtClean="0">
                <a:solidFill>
                  <a:schemeClr val="tx1"/>
                </a:solidFill>
              </a:rPr>
              <a:t> scope="page" &gt;</a:t>
            </a:r>
          </a:p>
          <a:p>
            <a:pPr marL="542925" lvl="2" indent="-276225" fontAlgn="base"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    </a:t>
            </a:r>
            <a:r>
              <a:rPr lang="en-US" altLang="ko-KR" sz="2800" spc="-130" smtClean="0">
                <a:solidFill>
                  <a:schemeClr val="tx1"/>
                </a:solidFill>
              </a:rPr>
              <a:t>&lt;jsp:setProperty name="testBean" property="id"/&gt;</a:t>
            </a:r>
          </a:p>
          <a:p>
            <a:pPr marL="542925" lvl="2" indent="-276225" fontAlgn="base"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&lt;/jsp:useBean&gt;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052736"/>
            <a:ext cx="59840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2800" b="1" spc="-200" smtClean="0">
                <a:solidFill>
                  <a:srgbClr val="C00000"/>
                </a:solidFill>
              </a:rPr>
              <a:t>자바빈의 프로퍼티 값 저장</a:t>
            </a:r>
            <a:r>
              <a:rPr lang="en-US" altLang="ko-KR" sz="2800" b="1" spc="-200" smtClean="0">
                <a:solidFill>
                  <a:srgbClr val="C00000"/>
                </a:solidFill>
              </a:rPr>
              <a:t>-setProperty</a:t>
            </a:r>
            <a:br>
              <a:rPr lang="en-US" altLang="ko-KR" sz="2800" b="1" spc="-200" smtClean="0">
                <a:solidFill>
                  <a:srgbClr val="C00000"/>
                </a:solidFill>
              </a:rPr>
            </a:br>
            <a:r>
              <a:rPr lang="ko-KR" altLang="en-US" sz="2800" b="1" spc="-200" smtClean="0">
                <a:solidFill>
                  <a:srgbClr val="C00000"/>
                </a:solidFill>
              </a:rPr>
              <a:t>액션 태그</a:t>
            </a:r>
            <a:r>
              <a:rPr lang="en-US" altLang="ko-KR" sz="2800" b="1" spc="-200" smtClean="0">
                <a:solidFill>
                  <a:srgbClr val="C00000"/>
                </a:solidFill>
              </a:rPr>
              <a:t>(&lt;jsp:setProperty&gt;) </a:t>
            </a:r>
            <a:endParaRPr lang="en-US" altLang="ko-KR" sz="2800" b="1" spc="-2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196752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자바빈과 연동하는</a:t>
            </a:r>
            <a:r>
              <a:rPr lang="en-US" altLang="ko-KR" smtClean="0"/>
              <a:t> </a:t>
            </a:r>
            <a:r>
              <a:rPr lang="ko-KR" altLang="en-US" smtClean="0"/>
              <a:t>액션 태그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512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 예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많은 프로퍼티 한 </a:t>
            </a:r>
            <a:r>
              <a:rPr lang="ko-KR" altLang="en-US" sz="3200" smtClean="0">
                <a:solidFill>
                  <a:schemeClr val="tx1"/>
                </a:solidFill>
              </a:rPr>
              <a:t>번에 </a:t>
            </a:r>
            <a:r>
              <a:rPr lang="ko-KR" altLang="en-US" sz="3200" smtClean="0">
                <a:solidFill>
                  <a:schemeClr val="tx1"/>
                </a:solidFill>
              </a:rPr>
              <a:t>지정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사용자 </a:t>
            </a:r>
            <a:r>
              <a:rPr lang="ko-KR" altLang="en-US" sz="2800" smtClean="0">
                <a:solidFill>
                  <a:schemeClr val="tx1"/>
                </a:solidFill>
              </a:rPr>
              <a:t>입력 폼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&lt;input type="text" </a:t>
            </a:r>
            <a:r>
              <a:rPr lang="en-US" altLang="ko-KR" sz="2400" b="1" smtClean="0">
                <a:solidFill>
                  <a:schemeClr val="tx1"/>
                </a:solidFill>
              </a:rPr>
              <a:t>name="id"</a:t>
            </a:r>
            <a:r>
              <a:rPr lang="en-US" altLang="ko-KR" sz="2400" smtClean="0">
                <a:solidFill>
                  <a:schemeClr val="tx1"/>
                </a:solidFill>
              </a:rPr>
              <a:t> size="10" maxlength="</a:t>
            </a:r>
            <a:r>
              <a:rPr lang="en-US" altLang="ko-KR" sz="2400" smtClean="0">
                <a:solidFill>
                  <a:schemeClr val="tx1"/>
                </a:solidFill>
              </a:rPr>
              <a:t>10</a:t>
            </a:r>
            <a:r>
              <a:rPr lang="en-US" altLang="ko-KR" sz="2400" smtClean="0">
                <a:solidFill>
                  <a:schemeClr val="tx1"/>
                </a:solidFill>
              </a:rPr>
              <a:t>"&gt;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자바빈 클래스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public void </a:t>
            </a:r>
            <a:r>
              <a:rPr lang="en-US" altLang="ko-KR" sz="2400" b="1" smtClean="0">
                <a:solidFill>
                  <a:schemeClr val="tx1"/>
                </a:solidFill>
              </a:rPr>
              <a:t>setId</a:t>
            </a:r>
            <a:r>
              <a:rPr lang="en-US" altLang="ko-KR" sz="2400" smtClean="0">
                <a:solidFill>
                  <a:schemeClr val="tx1"/>
                </a:solidFill>
              </a:rPr>
              <a:t>(String id) {this.id = </a:t>
            </a:r>
            <a:r>
              <a:rPr lang="en-US" altLang="ko-KR" sz="2400" smtClean="0">
                <a:solidFill>
                  <a:schemeClr val="tx1"/>
                </a:solidFill>
              </a:rPr>
              <a:t>id</a:t>
            </a:r>
            <a:r>
              <a:rPr lang="en-US" altLang="ko-KR" sz="2400" smtClean="0">
                <a:solidFill>
                  <a:schemeClr val="tx1"/>
                </a:solidFill>
              </a:rPr>
              <a:t>;}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052736"/>
            <a:ext cx="59840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2800" b="1" spc="-200" smtClean="0">
                <a:solidFill>
                  <a:srgbClr val="C00000"/>
                </a:solidFill>
              </a:rPr>
              <a:t>자바빈의 프로퍼티 값 저장</a:t>
            </a:r>
            <a:r>
              <a:rPr lang="en-US" altLang="ko-KR" sz="2800" b="1" spc="-200" smtClean="0">
                <a:solidFill>
                  <a:srgbClr val="C00000"/>
                </a:solidFill>
              </a:rPr>
              <a:t>-setProperty</a:t>
            </a:r>
            <a:br>
              <a:rPr lang="en-US" altLang="ko-KR" sz="2800" b="1" spc="-200" smtClean="0">
                <a:solidFill>
                  <a:srgbClr val="C00000"/>
                </a:solidFill>
              </a:rPr>
            </a:br>
            <a:r>
              <a:rPr lang="ko-KR" altLang="en-US" sz="2800" b="1" spc="-200" smtClean="0">
                <a:solidFill>
                  <a:srgbClr val="C00000"/>
                </a:solidFill>
              </a:rPr>
              <a:t>액션 태그</a:t>
            </a:r>
            <a:r>
              <a:rPr lang="en-US" altLang="ko-KR" sz="2800" b="1" spc="-200" smtClean="0">
                <a:solidFill>
                  <a:srgbClr val="C00000"/>
                </a:solidFill>
              </a:rPr>
              <a:t>(&lt;jsp:setProperty&gt;) </a:t>
            </a:r>
            <a:endParaRPr lang="en-US" altLang="ko-KR" sz="2800" b="1" spc="-2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196752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(1/3)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5344733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자바빈의 개요 및 작성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115616" y="288999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자바빈 작성하기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15616" y="191683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자바빈의 개요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자바빈과 연동하는</a:t>
            </a:r>
            <a:r>
              <a:rPr lang="en-US" altLang="ko-KR" smtClean="0"/>
              <a:t> </a:t>
            </a:r>
            <a:r>
              <a:rPr lang="ko-KR" altLang="en-US" smtClean="0"/>
              <a:t>액션 태그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512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 예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많은 프로퍼티 한 </a:t>
            </a:r>
            <a:r>
              <a:rPr lang="ko-KR" altLang="en-US" sz="3200" smtClean="0">
                <a:solidFill>
                  <a:schemeClr val="tx1"/>
                </a:solidFill>
              </a:rPr>
              <a:t>번에 </a:t>
            </a:r>
            <a:r>
              <a:rPr lang="ko-KR" altLang="en-US" sz="3200" smtClean="0">
                <a:solidFill>
                  <a:schemeClr val="tx1"/>
                </a:solidFill>
              </a:rPr>
              <a:t>지정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자바빈을 </a:t>
            </a:r>
            <a:r>
              <a:rPr lang="ko-KR" altLang="en-US" sz="2800" smtClean="0">
                <a:solidFill>
                  <a:schemeClr val="tx1"/>
                </a:solidFill>
              </a:rPr>
              <a:t>사용하는 </a:t>
            </a: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페이지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lnSpc>
                <a:spcPts val="3200"/>
              </a:lnSpc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&lt;jsp:useBean id="inDb" scope="page" class="bean.logon.DbDataLogin"&gt;</a:t>
            </a:r>
          </a:p>
          <a:p>
            <a:pPr marL="809625" lvl="3" indent="-266700" fontAlgn="base">
              <a:lnSpc>
                <a:spcPts val="3200"/>
              </a:lnSpc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&lt;jsp:setProperty name="inDb" </a:t>
            </a:r>
            <a:r>
              <a:rPr lang="en-US" altLang="ko-KR" sz="2400" b="1" smtClean="0">
                <a:solidFill>
                  <a:schemeClr val="tx1"/>
                </a:solidFill>
              </a:rPr>
              <a:t>property="*"</a:t>
            </a:r>
            <a:r>
              <a:rPr lang="en-US" altLang="ko-KR" sz="2400" smtClean="0">
                <a:solidFill>
                  <a:schemeClr val="tx1"/>
                </a:solidFill>
              </a:rPr>
              <a:t>/&gt;</a:t>
            </a:r>
          </a:p>
          <a:p>
            <a:pPr marL="809625" lvl="3" indent="-266700" fontAlgn="base">
              <a:lnSpc>
                <a:spcPts val="3200"/>
              </a:lnSpc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&lt;/jsp:useBean&gt;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052736"/>
            <a:ext cx="59840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2800" b="1" spc="-200" smtClean="0">
                <a:solidFill>
                  <a:srgbClr val="C00000"/>
                </a:solidFill>
              </a:rPr>
              <a:t>자바빈의 프로퍼티 값 저장</a:t>
            </a:r>
            <a:r>
              <a:rPr lang="en-US" altLang="ko-KR" sz="2800" b="1" spc="-200" smtClean="0">
                <a:solidFill>
                  <a:srgbClr val="C00000"/>
                </a:solidFill>
              </a:rPr>
              <a:t>-setProperty</a:t>
            </a:r>
            <a:br>
              <a:rPr lang="en-US" altLang="ko-KR" sz="2800" b="1" spc="-200" smtClean="0">
                <a:solidFill>
                  <a:srgbClr val="C00000"/>
                </a:solidFill>
              </a:rPr>
            </a:br>
            <a:r>
              <a:rPr lang="ko-KR" altLang="en-US" sz="2800" b="1" spc="-200" smtClean="0">
                <a:solidFill>
                  <a:srgbClr val="C00000"/>
                </a:solidFill>
              </a:rPr>
              <a:t>액션 태그</a:t>
            </a:r>
            <a:r>
              <a:rPr lang="en-US" altLang="ko-KR" sz="2800" b="1" spc="-200" smtClean="0">
                <a:solidFill>
                  <a:srgbClr val="C00000"/>
                </a:solidFill>
              </a:rPr>
              <a:t>(&lt;jsp:setProperty&gt;) </a:t>
            </a:r>
            <a:endParaRPr lang="en-US" altLang="ko-KR" sz="2800" b="1" spc="-2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196752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자바빈과 연동하는</a:t>
            </a:r>
            <a:r>
              <a:rPr lang="en-US" altLang="ko-KR" smtClean="0"/>
              <a:t> </a:t>
            </a:r>
            <a:r>
              <a:rPr lang="ko-KR" altLang="en-US" smtClean="0"/>
              <a:t>액션 태그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512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 </a:t>
            </a:r>
            <a:r>
              <a:rPr lang="ko-KR" altLang="en-US" sz="3200" smtClean="0">
                <a:solidFill>
                  <a:schemeClr val="tx1"/>
                </a:solidFill>
              </a:rPr>
              <a:t>방법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&lt;jsp:getProperty name= "</a:t>
            </a:r>
            <a:r>
              <a:rPr lang="ko-KR" altLang="en-US" sz="2800" smtClean="0">
                <a:solidFill>
                  <a:schemeClr val="tx1"/>
                </a:solidFill>
              </a:rPr>
              <a:t>빈 이름</a:t>
            </a:r>
            <a:r>
              <a:rPr lang="en-US" altLang="ko-KR" sz="2800" smtClean="0">
                <a:solidFill>
                  <a:schemeClr val="tx1"/>
                </a:solidFill>
              </a:rPr>
              <a:t>" property="</a:t>
            </a:r>
            <a:r>
              <a:rPr lang="ko-KR" altLang="en-US" sz="2800" smtClean="0">
                <a:solidFill>
                  <a:schemeClr val="tx1"/>
                </a:solidFill>
              </a:rPr>
              <a:t>프로퍼티 </a:t>
            </a:r>
            <a:r>
              <a:rPr lang="ko-KR" altLang="en-US" sz="2800" smtClean="0">
                <a:solidFill>
                  <a:schemeClr val="tx1"/>
                </a:solidFill>
              </a:rPr>
              <a:t>이름</a:t>
            </a:r>
            <a:r>
              <a:rPr lang="en-US" altLang="ko-KR" sz="2800" smtClean="0">
                <a:solidFill>
                  <a:schemeClr val="tx1"/>
                </a:solidFill>
              </a:rPr>
              <a:t>"/&gt;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 </a:t>
            </a:r>
            <a:r>
              <a:rPr lang="ko-KR" altLang="en-US" sz="3200" smtClean="0">
                <a:solidFill>
                  <a:schemeClr val="tx1"/>
                </a:solidFill>
              </a:rPr>
              <a:t>예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None/>
            </a:pPr>
            <a:r>
              <a:rPr lang="en-US" altLang="ko-KR" sz="2800" spc="-160" smtClean="0">
                <a:solidFill>
                  <a:schemeClr val="tx1"/>
                </a:solidFill>
              </a:rPr>
              <a:t>&lt;jsp:useBean id= "testBean" </a:t>
            </a:r>
            <a:r>
              <a:rPr lang="en-US" altLang="ko-KR" sz="2800" spc="-160" smtClean="0">
                <a:solidFill>
                  <a:schemeClr val="tx1"/>
                </a:solidFill>
              </a:rPr>
              <a:t>class</a:t>
            </a:r>
            <a:r>
              <a:rPr lang="en-US" altLang="ko-KR" sz="2800" spc="-160" smtClean="0">
                <a:solidFill>
                  <a:schemeClr val="tx1"/>
                </a:solidFill>
              </a:rPr>
              <a:t>="</a:t>
            </a:r>
            <a:r>
              <a:rPr lang="en-US" altLang="ko-KR" sz="2800" spc="-160" smtClean="0">
                <a:solidFill>
                  <a:schemeClr val="tx1"/>
                </a:solidFill>
              </a:rPr>
              <a:t>ch08.bean.TestBean"</a:t>
            </a:r>
            <a:r>
              <a:rPr lang="en-US" altLang="ko-KR" sz="2800" smtClean="0">
                <a:solidFill>
                  <a:schemeClr val="tx1"/>
                </a:solidFill>
              </a:rPr>
              <a:t> scope="page" /&gt;</a:t>
            </a:r>
          </a:p>
          <a:p>
            <a:pPr marL="542925" lvl="2" indent="-276225" fontAlgn="base">
              <a:buNone/>
            </a:pPr>
            <a:r>
              <a:rPr lang="en-US" altLang="ko-KR" sz="2800" spc="-80" smtClean="0">
                <a:solidFill>
                  <a:schemeClr val="tx1"/>
                </a:solidFill>
              </a:rPr>
              <a:t>&lt;jsp:getProperty name="testBean" property="id"/&gt;</a:t>
            </a:r>
            <a:endParaRPr lang="en-US" altLang="ko-KR" sz="2800" spc="-8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052736"/>
            <a:ext cx="604332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2800" b="1" spc="-200" smtClean="0">
                <a:solidFill>
                  <a:srgbClr val="C00000"/>
                </a:solidFill>
              </a:rPr>
              <a:t>자바빈의 프로퍼티 값 얻</a:t>
            </a:r>
            <a:r>
              <a:rPr lang="ko-KR" altLang="en-US" sz="2800" b="1" spc="-200" smtClean="0">
                <a:solidFill>
                  <a:srgbClr val="C00000"/>
                </a:solidFill>
              </a:rPr>
              <a:t>기</a:t>
            </a:r>
            <a:r>
              <a:rPr lang="en-US" altLang="ko-KR" sz="2800" b="1" spc="-200" smtClean="0">
                <a:solidFill>
                  <a:srgbClr val="C00000"/>
                </a:solidFill>
              </a:rPr>
              <a:t>-getProperty</a:t>
            </a:r>
            <a:br>
              <a:rPr lang="en-US" altLang="ko-KR" sz="2800" b="1" spc="-200" smtClean="0">
                <a:solidFill>
                  <a:srgbClr val="C00000"/>
                </a:solidFill>
              </a:rPr>
            </a:br>
            <a:r>
              <a:rPr lang="ko-KR" altLang="en-US" sz="2800" b="1" spc="-200" smtClean="0">
                <a:solidFill>
                  <a:srgbClr val="C00000"/>
                </a:solidFill>
              </a:rPr>
              <a:t>액션 태그</a:t>
            </a:r>
            <a:r>
              <a:rPr lang="en-US" altLang="ko-KR" sz="2800" b="1" spc="-200" smtClean="0">
                <a:solidFill>
                  <a:srgbClr val="C00000"/>
                </a:solidFill>
              </a:rPr>
              <a:t>(&lt;jsp:getProperty&gt;) </a:t>
            </a:r>
            <a:endParaRPr lang="en-US" altLang="ko-KR" sz="2800" b="1" spc="-2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196752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14350" indent="-514350" fontAlgn="base"/>
            <a:r>
              <a:rPr lang="ko-KR" altLang="en-US" sz="3600" smtClean="0"/>
              <a:t>자바빈을</a:t>
            </a:r>
            <a:r>
              <a:rPr lang="en-US" altLang="ko-KR" sz="3600" smtClean="0"/>
              <a:t> </a:t>
            </a:r>
            <a:r>
              <a:rPr lang="ko-KR" altLang="en-US" sz="3600" smtClean="0"/>
              <a:t>사용한</a:t>
            </a:r>
            <a:r>
              <a:rPr lang="en-US" altLang="ko-KR" sz="3600" smtClean="0"/>
              <a:t> </a:t>
            </a:r>
            <a:r>
              <a:rPr lang="ko-KR" altLang="en-US" sz="3600" smtClean="0"/>
              <a:t>회원 관리 시스템의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ko-KR" altLang="en-US" sz="3600" smtClean="0"/>
              <a:t>회원 가입 부분 작성</a:t>
            </a:r>
            <a:endParaRPr lang="ko-KR" altLang="en-US" sz="36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82758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512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관리 </a:t>
            </a:r>
            <a:r>
              <a:rPr lang="ko-KR" altLang="en-US" sz="3200" smtClean="0">
                <a:solidFill>
                  <a:schemeClr val="tx1"/>
                </a:solidFill>
              </a:rPr>
              <a:t>시스템은 </a:t>
            </a:r>
            <a:r>
              <a:rPr lang="ko-KR" altLang="en-US" sz="3200" smtClean="0">
                <a:solidFill>
                  <a:schemeClr val="tx1"/>
                </a:solidFill>
              </a:rPr>
              <a:t>크게 </a:t>
            </a:r>
            <a:r>
              <a:rPr lang="ko-KR" altLang="en-US" sz="3200" smtClean="0">
                <a:solidFill>
                  <a:schemeClr val="tx1"/>
                </a:solidFill>
              </a:rPr>
              <a:t>회원 가입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회원 인증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회원 정보 수정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회원 탈퇴로 이루어짐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가입 부분 </a:t>
            </a:r>
            <a:r>
              <a:rPr lang="ko-KR" altLang="en-US" sz="3200" smtClean="0">
                <a:solidFill>
                  <a:schemeClr val="tx1"/>
                </a:solidFill>
              </a:rPr>
              <a:t>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회원 정보 </a:t>
            </a:r>
            <a:r>
              <a:rPr lang="ko-KR" altLang="en-US" sz="2800" smtClean="0">
                <a:solidFill>
                  <a:schemeClr val="tx1"/>
                </a:solidFill>
              </a:rPr>
              <a:t>폼으로부터 </a:t>
            </a:r>
            <a:r>
              <a:rPr lang="ko-KR" altLang="en-US" sz="2800" smtClean="0">
                <a:solidFill>
                  <a:schemeClr val="tx1"/>
                </a:solidFill>
              </a:rPr>
              <a:t>회원 정보를 </a:t>
            </a:r>
            <a:r>
              <a:rPr lang="ko-KR" altLang="en-US" sz="2800" smtClean="0">
                <a:solidFill>
                  <a:schemeClr val="tx1"/>
                </a:solidFill>
              </a:rPr>
              <a:t>입력 받아 필요한 </a:t>
            </a:r>
            <a:r>
              <a:rPr lang="ko-KR" altLang="en-US" sz="2800" smtClean="0">
                <a:solidFill>
                  <a:schemeClr val="tx1"/>
                </a:solidFill>
              </a:rPr>
              <a:t>정보를 </a:t>
            </a:r>
            <a:r>
              <a:rPr lang="ko-KR" altLang="en-US" sz="2800" smtClean="0">
                <a:solidFill>
                  <a:schemeClr val="tx1"/>
                </a:solidFill>
              </a:rPr>
              <a:t>저장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115" y="1268760"/>
            <a:ext cx="4987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 가입 시스템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14350" indent="-514350" fontAlgn="base"/>
            <a:r>
              <a:rPr lang="ko-KR" altLang="en-US" sz="3600" smtClean="0"/>
              <a:t>자바빈을</a:t>
            </a:r>
            <a:r>
              <a:rPr lang="en-US" altLang="ko-KR" sz="3600" smtClean="0"/>
              <a:t> </a:t>
            </a:r>
            <a:r>
              <a:rPr lang="ko-KR" altLang="en-US" sz="3600" smtClean="0"/>
              <a:t>사용한</a:t>
            </a:r>
            <a:r>
              <a:rPr lang="en-US" altLang="ko-KR" sz="3600" smtClean="0"/>
              <a:t> </a:t>
            </a:r>
            <a:r>
              <a:rPr lang="ko-KR" altLang="en-US" sz="3600" smtClean="0"/>
              <a:t>회원 관리 시스템의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ko-KR" altLang="en-US" sz="3600" smtClean="0"/>
              <a:t>회원 가입 부분 작성</a:t>
            </a:r>
            <a:endParaRPr lang="ko-KR" altLang="en-US" sz="36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82758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512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가입 부분의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115" y="1268760"/>
            <a:ext cx="4987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 가입 시스템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64871" y="2858731"/>
            <a:ext cx="5400000" cy="3301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3018114" y="6165304"/>
            <a:ext cx="3108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ko-KR" altLang="en-US" sz="2000" smtClean="0"/>
              <a:t>회원 가입 부분의 구조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14350" indent="-514350" fontAlgn="base"/>
            <a:r>
              <a:rPr lang="ko-KR" altLang="en-US" sz="3600" smtClean="0"/>
              <a:t>자바빈을</a:t>
            </a:r>
            <a:r>
              <a:rPr lang="en-US" altLang="ko-KR" sz="3600" smtClean="0"/>
              <a:t> </a:t>
            </a:r>
            <a:r>
              <a:rPr lang="ko-KR" altLang="en-US" sz="3600" smtClean="0"/>
              <a:t>사용한</a:t>
            </a:r>
            <a:r>
              <a:rPr lang="en-US" altLang="ko-KR" sz="3600" smtClean="0"/>
              <a:t> </a:t>
            </a:r>
            <a:r>
              <a:rPr lang="ko-KR" altLang="en-US" sz="3600" smtClean="0"/>
              <a:t>회원 관리 시스템의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ko-KR" altLang="en-US" sz="3600" smtClean="0"/>
              <a:t>회원 가입 부분 작성</a:t>
            </a:r>
            <a:endParaRPr lang="ko-KR" altLang="en-US" sz="36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82758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512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4</a:t>
            </a:r>
            <a:r>
              <a:rPr lang="ko-KR" altLang="en-US" sz="3200" smtClean="0">
                <a:solidFill>
                  <a:schemeClr val="tx1"/>
                </a:solidFill>
              </a:rPr>
              <a:t>개의 </a:t>
            </a:r>
            <a:r>
              <a:rPr lang="en-US" altLang="ko-KR" sz="3200" smtClean="0">
                <a:solidFill>
                  <a:schemeClr val="tx1"/>
                </a:solidFill>
              </a:rPr>
              <a:t>프로퍼티를 가진 데이터 저장빈 </a:t>
            </a:r>
          </a:p>
          <a:p>
            <a:pPr marL="542925" lvl="2" indent="-276225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/>
            <a:r>
              <a:rPr lang="en-US" altLang="ko-KR" sz="2800" smtClean="0">
                <a:solidFill>
                  <a:schemeClr val="tx1"/>
                </a:solidFill>
              </a:rPr>
              <a:t>private </a:t>
            </a:r>
            <a:r>
              <a:rPr lang="en-US" altLang="ko-KR" sz="2800" smtClean="0">
                <a:solidFill>
                  <a:schemeClr val="tx1"/>
                </a:solidFill>
              </a:rPr>
              <a:t>String idt; //</a:t>
            </a:r>
            <a:r>
              <a:rPr lang="ko-KR" altLang="en-US" sz="2800" smtClean="0">
                <a:solidFill>
                  <a:schemeClr val="tx1"/>
                </a:solidFill>
              </a:rPr>
              <a:t>아이디</a:t>
            </a:r>
          </a:p>
          <a:p>
            <a:pPr marL="542925" lvl="2" indent="-276225" fontAlgn="base"/>
            <a:r>
              <a:rPr lang="en-US" altLang="ko-KR" sz="2800" smtClean="0">
                <a:solidFill>
                  <a:schemeClr val="tx1"/>
                </a:solidFill>
              </a:rPr>
              <a:t>private String passwd; //</a:t>
            </a:r>
            <a:r>
              <a:rPr lang="ko-KR" altLang="en-US" sz="2800" smtClean="0">
                <a:solidFill>
                  <a:schemeClr val="tx1"/>
                </a:solidFill>
              </a:rPr>
              <a:t>비밀번호</a:t>
            </a:r>
          </a:p>
          <a:p>
            <a:pPr marL="542925" lvl="2" indent="-276225" fontAlgn="base"/>
            <a:r>
              <a:rPr lang="en-US" altLang="ko-KR" sz="2800" smtClean="0">
                <a:solidFill>
                  <a:schemeClr val="tx1"/>
                </a:solidFill>
              </a:rPr>
              <a:t>private String name; //</a:t>
            </a:r>
            <a:r>
              <a:rPr lang="ko-KR" altLang="en-US" sz="2800" smtClean="0">
                <a:solidFill>
                  <a:schemeClr val="tx1"/>
                </a:solidFill>
              </a:rPr>
              <a:t>이름</a:t>
            </a:r>
          </a:p>
          <a:p>
            <a:pPr marL="542925" lvl="2" indent="-276225" fontAlgn="base"/>
            <a:r>
              <a:rPr lang="en-US" altLang="ko-KR" sz="2800" smtClean="0">
                <a:solidFill>
                  <a:schemeClr val="tx1"/>
                </a:solidFill>
              </a:rPr>
              <a:t>private Timestamp reg_date; //</a:t>
            </a:r>
            <a:r>
              <a:rPr lang="ko-KR" altLang="en-US" sz="2800" smtClean="0">
                <a:solidFill>
                  <a:schemeClr val="tx1"/>
                </a:solidFill>
              </a:rPr>
              <a:t>가입일</a:t>
            </a:r>
          </a:p>
          <a:p>
            <a:pPr marL="266700" lvl="1" indent="-266700" fontAlgn="base">
              <a:buClr>
                <a:srgbClr val="00B0F0"/>
              </a:buClr>
              <a:buSzPct val="6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115" y="1268760"/>
            <a:ext cx="84369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200" b="1" smtClean="0">
                <a:solidFill>
                  <a:srgbClr val="C00000"/>
                </a:solidFill>
              </a:rPr>
              <a:t>회원 가입 정보 저장을 위한 자바빈 작성하기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14350" indent="-514350" fontAlgn="base"/>
            <a:r>
              <a:rPr lang="ko-KR" altLang="en-US" sz="3600" smtClean="0"/>
              <a:t>자바빈을</a:t>
            </a:r>
            <a:r>
              <a:rPr lang="en-US" altLang="ko-KR" sz="3600" smtClean="0"/>
              <a:t> </a:t>
            </a:r>
            <a:r>
              <a:rPr lang="ko-KR" altLang="en-US" sz="3600" smtClean="0"/>
              <a:t>사용한</a:t>
            </a:r>
            <a:r>
              <a:rPr lang="en-US" altLang="ko-KR" sz="3600" smtClean="0"/>
              <a:t> </a:t>
            </a:r>
            <a:r>
              <a:rPr lang="ko-KR" altLang="en-US" sz="3600" smtClean="0"/>
              <a:t>회원 관리 시스템의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ko-KR" altLang="en-US" sz="3600" smtClean="0"/>
              <a:t>회원 가입 부분 작성</a:t>
            </a:r>
            <a:endParaRPr lang="ko-KR" altLang="en-US" sz="36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827584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512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회원가입 </a:t>
            </a:r>
            <a:r>
              <a:rPr lang="ko-KR" altLang="en-US" sz="3200" smtClean="0">
                <a:solidFill>
                  <a:schemeClr val="tx1"/>
                </a:solidFill>
              </a:rPr>
              <a:t>폼</a:t>
            </a:r>
            <a:r>
              <a:rPr lang="en-US" altLang="ko-KR" sz="3200" smtClean="0">
                <a:solidFill>
                  <a:schemeClr val="tx1"/>
                </a:solidFill>
              </a:rPr>
              <a:t>:</a:t>
            </a:r>
            <a:r>
              <a:rPr lang="ko-KR" altLang="en-US" sz="3200" smtClean="0">
                <a:solidFill>
                  <a:schemeClr val="tx1"/>
                </a:solidFill>
              </a:rPr>
              <a:t> </a:t>
            </a:r>
            <a:r>
              <a:rPr lang="en-US" altLang="ko-KR" sz="3200" smtClean="0">
                <a:solidFill>
                  <a:schemeClr val="tx1"/>
                </a:solidFill>
              </a:rPr>
              <a:t>registerForm.jsp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정보 확인 </a:t>
            </a:r>
            <a:r>
              <a:rPr lang="en-US" altLang="ko-KR" sz="3200" smtClean="0">
                <a:solidFill>
                  <a:schemeClr val="tx1"/>
                </a:solidFill>
              </a:rPr>
              <a:t>:</a:t>
            </a:r>
            <a:r>
              <a:rPr lang="ko-KR" altLang="en-US" sz="3200" smtClean="0">
                <a:solidFill>
                  <a:schemeClr val="tx1"/>
                </a:solidFill>
              </a:rPr>
              <a:t> </a:t>
            </a:r>
            <a:r>
              <a:rPr lang="en-US" altLang="ko-KR" sz="3200" smtClean="0">
                <a:solidFill>
                  <a:schemeClr val="tx1"/>
                </a:solidFill>
              </a:rPr>
              <a:t>registerPro.jsp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스타일시트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en-US" altLang="ko-KR" sz="3200" smtClean="0">
                <a:solidFill>
                  <a:schemeClr val="tx1"/>
                </a:solidFill>
              </a:rPr>
              <a:t>style.css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115" y="1268760"/>
            <a:ext cx="8446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200" b="1" spc="-200" smtClean="0">
                <a:solidFill>
                  <a:srgbClr val="C00000"/>
                </a:solidFill>
              </a:rPr>
              <a:t>회원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200" smtClean="0">
                <a:solidFill>
                  <a:srgbClr val="C00000"/>
                </a:solidFill>
              </a:rPr>
              <a:t>가입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200" smtClean="0">
                <a:solidFill>
                  <a:srgbClr val="C00000"/>
                </a:solidFill>
              </a:rPr>
              <a:t>폼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200" smtClean="0">
                <a:solidFill>
                  <a:srgbClr val="C00000"/>
                </a:solidFill>
              </a:rPr>
              <a:t>및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200" smtClean="0">
                <a:solidFill>
                  <a:srgbClr val="C00000"/>
                </a:solidFill>
              </a:rPr>
              <a:t>가입된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200" smtClean="0">
                <a:solidFill>
                  <a:srgbClr val="C00000"/>
                </a:solidFill>
              </a:rPr>
              <a:t>정보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200" smtClean="0">
                <a:solidFill>
                  <a:srgbClr val="C00000"/>
                </a:solidFill>
              </a:rPr>
              <a:t>확인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200" smtClean="0">
                <a:solidFill>
                  <a:srgbClr val="C00000"/>
                </a:solidFill>
              </a:rPr>
              <a:t>페이지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200" smtClean="0">
                <a:solidFill>
                  <a:srgbClr val="C00000"/>
                </a:solidFill>
              </a:rPr>
              <a:t>작성하기</a:t>
            </a:r>
            <a:endParaRPr lang="en-US" altLang="ko-KR" sz="3200" b="1" spc="-200" smtClean="0">
              <a:solidFill>
                <a:srgbClr val="C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(2/3)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6883616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자바빈과 연동하는 액션 태그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115616" y="288999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자바빈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의 프로퍼티 값 저장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-setProperty</a:t>
            </a:r>
            <a:b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액션 태그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&lt;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jsp:setProperty&gt;)</a:t>
            </a:r>
            <a:endParaRPr lang="ko-KR" altLang="en-US" sz="28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15616" y="191683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자바빈 객체 생성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-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useBean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액션 태그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(&lt;jsp:useBean&gt;)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15616" y="3861048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자바빈의 프로퍼티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값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얻기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-getProperty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액션 태그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(&lt;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jsp:getProperty&gt;)</a:t>
            </a:r>
            <a:endParaRPr lang="ko-KR" altLang="en-US" sz="28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(3/3)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8090676" cy="1272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자바빈을 사용한 회원 관리 시스템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회원 가입 부분 작성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115616" y="361007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회원 가입 정보를 저장하기 위한 자바빈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작성하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15616" y="263691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회원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관리 시스템 개요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15616" y="4581128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회원 가입 폼 및 가입된 정보 확인 페이지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</a:b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작성하기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자바빈의</a:t>
            </a:r>
            <a:r>
              <a:rPr lang="en-US" altLang="ko-KR" smtClean="0"/>
              <a:t> </a:t>
            </a:r>
            <a:r>
              <a:rPr lang="ko-KR" altLang="en-US" smtClean="0"/>
              <a:t>개요 및 작성</a:t>
            </a:r>
            <a:endParaRPr lang="ko-KR" altLang="en-US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269979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지금까지 코딩 방법의 문제점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20" smtClean="0">
                <a:solidFill>
                  <a:schemeClr val="tx1"/>
                </a:solidFill>
              </a:rPr>
              <a:t>화면 </a:t>
            </a:r>
            <a:r>
              <a:rPr lang="ko-KR" altLang="en-US" sz="2800" spc="-20" smtClean="0">
                <a:solidFill>
                  <a:schemeClr val="tx1"/>
                </a:solidFill>
              </a:rPr>
              <a:t>표시 부분과 로직 코드가 </a:t>
            </a:r>
            <a:r>
              <a:rPr lang="ko-KR" altLang="en-US" sz="2800" spc="-20" smtClean="0">
                <a:solidFill>
                  <a:schemeClr val="tx1"/>
                </a:solidFill>
              </a:rPr>
              <a:t>같은 페이지 내에</a:t>
            </a:r>
            <a:r>
              <a:rPr lang="ko-KR" altLang="en-US" sz="2800" smtClean="0">
                <a:solidFill>
                  <a:schemeClr val="tx1"/>
                </a:solidFill>
              </a:rPr>
              <a:t> 기술되어 </a:t>
            </a:r>
            <a:r>
              <a:rPr lang="ko-KR" altLang="en-US" sz="2800" smtClean="0">
                <a:solidFill>
                  <a:schemeClr val="tx1"/>
                </a:solidFill>
              </a:rPr>
              <a:t>가독성이 </a:t>
            </a:r>
            <a:r>
              <a:rPr lang="ko-KR" altLang="en-US" sz="2800" smtClean="0">
                <a:solidFill>
                  <a:schemeClr val="tx1"/>
                </a:solidFill>
              </a:rPr>
              <a:t>떨어짐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코드를 </a:t>
            </a:r>
            <a:r>
              <a:rPr lang="ko-KR" altLang="en-US" sz="2800" smtClean="0">
                <a:solidFill>
                  <a:schemeClr val="tx1"/>
                </a:solidFill>
              </a:rPr>
              <a:t>재사용하기 </a:t>
            </a:r>
            <a:r>
              <a:rPr lang="ko-KR" altLang="en-US" sz="2800" smtClean="0">
                <a:solidFill>
                  <a:schemeClr val="tx1"/>
                </a:solidFill>
              </a:rPr>
              <a:t>어려움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278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자바빈의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자바빈의</a:t>
            </a:r>
            <a:r>
              <a:rPr lang="en-US" altLang="ko-KR" smtClean="0"/>
              <a:t> </a:t>
            </a:r>
            <a:r>
              <a:rPr lang="ko-KR" altLang="en-US" smtClean="0"/>
              <a:t>개요 및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69979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지금까지</a:t>
            </a:r>
            <a:r>
              <a:rPr lang="ko-KR" altLang="en-US" sz="3200" smtClean="0">
                <a:solidFill>
                  <a:schemeClr val="tx1"/>
                </a:solidFill>
              </a:rPr>
              <a:t> 자바빈은 자바로 </a:t>
            </a:r>
            <a:r>
              <a:rPr lang="ko-KR" altLang="en-US" sz="3200" smtClean="0">
                <a:solidFill>
                  <a:schemeClr val="tx1"/>
                </a:solidFill>
              </a:rPr>
              <a:t>작성되어진 </a:t>
            </a:r>
            <a:r>
              <a:rPr lang="ko-KR" altLang="en-US" sz="3200" smtClean="0">
                <a:solidFill>
                  <a:schemeClr val="tx1"/>
                </a:solidFill>
              </a:rPr>
              <a:t>컴포넌트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클래스들로 이루어진 </a:t>
            </a:r>
            <a:r>
              <a:rPr lang="ko-KR" altLang="en-US" sz="3200" smtClean="0">
                <a:solidFill>
                  <a:schemeClr val="tx1"/>
                </a:solidFill>
              </a:rPr>
              <a:t>복합적인 </a:t>
            </a:r>
            <a:r>
              <a:rPr lang="ko-KR" altLang="en-US" sz="3200" smtClean="0">
                <a:solidFill>
                  <a:schemeClr val="tx1"/>
                </a:solidFill>
              </a:rPr>
              <a:t>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자바 언어의 프로그램 작성 </a:t>
            </a:r>
            <a:r>
              <a:rPr lang="ko-KR" altLang="en-US" sz="3200" smtClean="0">
                <a:solidFill>
                  <a:schemeClr val="tx1"/>
                </a:solidFill>
              </a:rPr>
              <a:t>규칙과 문법을 따름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740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자바빈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작성하기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자바빈의</a:t>
            </a:r>
            <a:r>
              <a:rPr lang="en-US" altLang="ko-KR" smtClean="0"/>
              <a:t> </a:t>
            </a:r>
            <a:r>
              <a:rPr lang="ko-KR" altLang="en-US" smtClean="0"/>
              <a:t>개요 및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69979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자바빈</a:t>
            </a:r>
            <a:r>
              <a:rPr lang="en-US" altLang="ko-KR" sz="3200" smtClean="0">
                <a:solidFill>
                  <a:schemeClr val="tx1"/>
                </a:solidFill>
              </a:rPr>
              <a:t>(JavaBean) </a:t>
            </a:r>
            <a:r>
              <a:rPr lang="ko-KR" altLang="en-US" sz="3200" smtClean="0">
                <a:solidFill>
                  <a:schemeClr val="tx1"/>
                </a:solidFill>
              </a:rPr>
              <a:t>클래스 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자바의 클래스를 만드는 것과 </a:t>
            </a:r>
            <a:r>
              <a:rPr lang="ko-KR" altLang="en-US" sz="2800" smtClean="0">
                <a:solidFill>
                  <a:schemeClr val="tx1"/>
                </a:solidFill>
              </a:rPr>
              <a:t>같은 </a:t>
            </a:r>
            <a:r>
              <a:rPr lang="ko-KR" altLang="en-US" sz="2800" smtClean="0">
                <a:solidFill>
                  <a:schemeClr val="tx1"/>
                </a:solidFill>
              </a:rPr>
              <a:t>규칙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작성 순서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1. package </a:t>
            </a:r>
            <a:r>
              <a:rPr lang="ko-KR" altLang="en-US" sz="2400" smtClean="0">
                <a:solidFill>
                  <a:schemeClr val="tx1"/>
                </a:solidFill>
              </a:rPr>
              <a:t>패키지명</a:t>
            </a:r>
            <a:r>
              <a:rPr lang="en-US" altLang="ko-KR" sz="2400" smtClean="0">
                <a:solidFill>
                  <a:schemeClr val="tx1"/>
                </a:solidFill>
              </a:rPr>
              <a:t>; //</a:t>
            </a:r>
            <a:r>
              <a:rPr lang="ko-KR" altLang="en-US" sz="2400" smtClean="0">
                <a:solidFill>
                  <a:schemeClr val="tx1"/>
                </a:solidFill>
              </a:rPr>
              <a:t>없으면 생략가능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2. import </a:t>
            </a:r>
            <a:r>
              <a:rPr lang="ko-KR" altLang="en-US" sz="2400" smtClean="0">
                <a:solidFill>
                  <a:schemeClr val="tx1"/>
                </a:solidFill>
              </a:rPr>
              <a:t>패키지명을 포함한 클래스의 풀네임</a:t>
            </a:r>
            <a:r>
              <a:rPr lang="en-US" altLang="ko-KR" sz="2400" smtClean="0">
                <a:solidFill>
                  <a:schemeClr val="tx1"/>
                </a:solidFill>
              </a:rPr>
              <a:t>; //</a:t>
            </a:r>
            <a:r>
              <a:rPr lang="ko-KR" altLang="en-US" sz="2400" smtClean="0">
                <a:solidFill>
                  <a:schemeClr val="tx1"/>
                </a:solidFill>
              </a:rPr>
              <a:t>없으면 생략가능</a:t>
            </a:r>
          </a:p>
          <a:p>
            <a:pPr marL="809625" lvl="3" indent="-266700" fontAlgn="base">
              <a:buNone/>
            </a:pPr>
            <a:r>
              <a:rPr lang="en-US" altLang="ko-KR" sz="2400" b="1" smtClean="0">
                <a:solidFill>
                  <a:schemeClr val="tx1"/>
                </a:solidFill>
              </a:rPr>
              <a:t>3. class </a:t>
            </a:r>
            <a:r>
              <a:rPr lang="ko-KR" altLang="en-US" sz="2400" b="1" smtClean="0">
                <a:solidFill>
                  <a:schemeClr val="tx1"/>
                </a:solidFill>
              </a:rPr>
              <a:t>클래스명</a:t>
            </a:r>
            <a:r>
              <a:rPr lang="en-US" altLang="ko-KR" sz="2400" b="1" smtClean="0">
                <a:solidFill>
                  <a:schemeClr val="tx1"/>
                </a:solidFill>
              </a:rPr>
              <a:t>{ //</a:t>
            </a:r>
            <a:r>
              <a:rPr lang="ko-KR" altLang="en-US" sz="2400" b="1" smtClean="0">
                <a:solidFill>
                  <a:schemeClr val="tx1"/>
                </a:solidFill>
              </a:rPr>
              <a:t>필수정의</a:t>
            </a:r>
            <a:r>
              <a:rPr lang="en-US" altLang="ko-KR" sz="2400" b="1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생략 불가능</a:t>
            </a:r>
          </a:p>
          <a:p>
            <a:pPr marL="809625" lvl="3" indent="-266700" fontAlgn="base">
              <a:buNone/>
            </a:pPr>
            <a:r>
              <a:rPr lang="en-US" altLang="ko-KR" sz="2400" b="1" smtClean="0">
                <a:solidFill>
                  <a:schemeClr val="tx1"/>
                </a:solidFill>
              </a:rPr>
              <a:t>   }</a:t>
            </a:r>
            <a:endParaRPr lang="ko-KR" altLang="en-US" sz="2400" b="1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740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자바빈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작성하기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자바빈의</a:t>
            </a:r>
            <a:r>
              <a:rPr lang="en-US" altLang="ko-KR" smtClean="0"/>
              <a:t> </a:t>
            </a:r>
            <a:r>
              <a:rPr lang="ko-KR" altLang="en-US" smtClean="0"/>
              <a:t>개요 및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69979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자바빈</a:t>
            </a:r>
            <a:r>
              <a:rPr lang="en-US" altLang="ko-KR" sz="3200" smtClean="0">
                <a:solidFill>
                  <a:schemeClr val="tx1"/>
                </a:solidFill>
              </a:rPr>
              <a:t>(JavaBean) </a:t>
            </a:r>
            <a:r>
              <a:rPr lang="ko-KR" altLang="en-US" sz="3200" smtClean="0">
                <a:solidFill>
                  <a:schemeClr val="tx1"/>
                </a:solidFill>
              </a:rPr>
              <a:t>클래스 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자바 클래스 선언 형식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접근제어자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키워드</a:t>
            </a:r>
            <a:r>
              <a:rPr lang="en-US" altLang="ko-KR" sz="2400" smtClean="0">
                <a:solidFill>
                  <a:schemeClr val="tx1"/>
                </a:solidFill>
              </a:rPr>
              <a:t>] class </a:t>
            </a:r>
            <a:r>
              <a:rPr lang="ko-KR" altLang="en-US" sz="2400" smtClean="0">
                <a:solidFill>
                  <a:schemeClr val="tx1"/>
                </a:solidFill>
              </a:rPr>
              <a:t>클래스명</a:t>
            </a:r>
            <a:r>
              <a:rPr lang="en-US" altLang="ko-KR" sz="2400" smtClean="0">
                <a:solidFill>
                  <a:schemeClr val="tx1"/>
                </a:solidFill>
              </a:rPr>
              <a:t>{}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선언 예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public class </a:t>
            </a:r>
            <a:r>
              <a:rPr lang="en-US" altLang="ko-KR" sz="2400" smtClean="0">
                <a:solidFill>
                  <a:schemeClr val="tx1"/>
                </a:solidFill>
              </a:rPr>
              <a:t>DbDataLogin</a:t>
            </a:r>
            <a:r>
              <a:rPr lang="en-US" altLang="ko-KR" sz="2400" smtClean="0">
                <a:solidFill>
                  <a:schemeClr val="tx1"/>
                </a:solidFill>
              </a:rPr>
              <a:t>{}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740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자바빈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작성하기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자바빈의</a:t>
            </a:r>
            <a:r>
              <a:rPr lang="en-US" altLang="ko-KR" smtClean="0"/>
              <a:t> </a:t>
            </a:r>
            <a:r>
              <a:rPr lang="ko-KR" altLang="en-US" smtClean="0"/>
              <a:t>개요 및 작성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69979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자바빈</a:t>
            </a:r>
            <a:r>
              <a:rPr lang="en-US" altLang="ko-KR" sz="3200" smtClean="0">
                <a:solidFill>
                  <a:schemeClr val="tx1"/>
                </a:solidFill>
              </a:rPr>
              <a:t>(JavaBean) </a:t>
            </a:r>
            <a:r>
              <a:rPr lang="ko-KR" altLang="en-US" sz="3200" smtClean="0">
                <a:solidFill>
                  <a:schemeClr val="tx1"/>
                </a:solidFill>
              </a:rPr>
              <a:t>클래스 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자바빈 클래스 선언</a:t>
            </a:r>
            <a:r>
              <a:rPr lang="en-US" altLang="ko-KR" sz="2800" smtClean="0">
                <a:solidFill>
                  <a:schemeClr val="tx1"/>
                </a:solidFill>
              </a:rPr>
              <a:t>-</a:t>
            </a:r>
            <a:r>
              <a:rPr lang="ko-KR" altLang="en-US" sz="2800" smtClean="0">
                <a:solidFill>
                  <a:schemeClr val="tx1"/>
                </a:solidFill>
              </a:rPr>
              <a:t>접근 제어자 </a:t>
            </a:r>
            <a:r>
              <a:rPr lang="en-US" altLang="ko-KR" sz="2800" smtClean="0">
                <a:solidFill>
                  <a:schemeClr val="tx1"/>
                </a:solidFill>
              </a:rPr>
              <a:t>public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멤버 변수</a:t>
            </a:r>
            <a:r>
              <a:rPr lang="en-US" altLang="ko-KR" sz="2800" smtClean="0">
                <a:solidFill>
                  <a:schemeClr val="tx1"/>
                </a:solidFill>
              </a:rPr>
              <a:t>-</a:t>
            </a:r>
            <a:r>
              <a:rPr lang="ko-KR" altLang="en-US" sz="2800" smtClean="0">
                <a:solidFill>
                  <a:schemeClr val="tx1"/>
                </a:solidFill>
              </a:rPr>
              <a:t>접근 제어자 </a:t>
            </a:r>
            <a:r>
              <a:rPr lang="en-US" altLang="ko-KR" sz="2800" smtClean="0">
                <a:solidFill>
                  <a:schemeClr val="tx1"/>
                </a:solidFill>
              </a:rPr>
              <a:t>private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740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자바빈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작성하기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927</Words>
  <Application>Microsoft Office PowerPoint</Application>
  <PresentationFormat>화면 슬라이드 쇼(4:3)</PresentationFormat>
  <Paragraphs>259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JSP 로직의 모듈화-자바빈</vt:lpstr>
      <vt:lpstr>목차(1/3)</vt:lpstr>
      <vt:lpstr>목차(2/3)</vt:lpstr>
      <vt:lpstr>목차(3/3)</vt:lpstr>
      <vt:lpstr>자바빈의 개요 및 작성</vt:lpstr>
      <vt:lpstr>자바빈의 개요 및 작성</vt:lpstr>
      <vt:lpstr>자바빈의 개요 및 작성</vt:lpstr>
      <vt:lpstr>자바빈의 개요 및 작성</vt:lpstr>
      <vt:lpstr>자바빈의 개요 및 작성</vt:lpstr>
      <vt:lpstr>자바빈의 개요 및 작성</vt:lpstr>
      <vt:lpstr>자바빈의 개요 및 작성</vt:lpstr>
      <vt:lpstr>자바빈의 개요 및 작성</vt:lpstr>
      <vt:lpstr>자바빈의 개요 및 작성</vt:lpstr>
      <vt:lpstr>자바빈의 개요 및 작성</vt:lpstr>
      <vt:lpstr>자바빈의 개요 및 작성</vt:lpstr>
      <vt:lpstr>자바빈과 연동하는 액션 태그</vt:lpstr>
      <vt:lpstr>자바빈과 연동하는 액션 태그</vt:lpstr>
      <vt:lpstr>자바빈과 연동하는 액션 태그</vt:lpstr>
      <vt:lpstr>자바빈과 연동하는 액션 태그</vt:lpstr>
      <vt:lpstr>자바빈과 연동하는 액션 태그</vt:lpstr>
      <vt:lpstr>자바빈과 연동하는 액션 태그</vt:lpstr>
      <vt:lpstr>자바빈을 사용한 회원 관리 시스템의 회원 가입 부분 작성</vt:lpstr>
      <vt:lpstr>자바빈을 사용한 회원 관리 시스템의 회원 가입 부분 작성</vt:lpstr>
      <vt:lpstr>자바빈을 사용한 회원 관리 시스템의 회원 가입 부분 작성</vt:lpstr>
      <vt:lpstr>자바빈을 사용한 회원 관리 시스템의 회원 가입 부분 작성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2014-11-07T10:06:05Z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